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11" r:id="rId3"/>
    <p:sldId id="307" r:id="rId4"/>
    <p:sldId id="257" r:id="rId5"/>
    <p:sldId id="258" r:id="rId6"/>
    <p:sldId id="259" r:id="rId7"/>
    <p:sldId id="260" r:id="rId8"/>
    <p:sldId id="263" r:id="rId9"/>
    <p:sldId id="261" r:id="rId10"/>
    <p:sldId id="262" r:id="rId11"/>
    <p:sldId id="264" r:id="rId12"/>
    <p:sldId id="265" r:id="rId13"/>
    <p:sldId id="266" r:id="rId14"/>
    <p:sldId id="267" r:id="rId15"/>
    <p:sldId id="274" r:id="rId16"/>
    <p:sldId id="275" r:id="rId17"/>
    <p:sldId id="276" r:id="rId18"/>
    <p:sldId id="277" r:id="rId19"/>
    <p:sldId id="278" r:id="rId20"/>
    <p:sldId id="279"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8" r:id="rId41"/>
    <p:sldId id="309" r:id="rId42"/>
    <p:sldId id="310" r:id="rId43"/>
    <p:sldId id="300" r:id="rId44"/>
    <p:sldId id="301" r:id="rId45"/>
    <p:sldId id="302" r:id="rId46"/>
    <p:sldId id="303" r:id="rId47"/>
    <p:sldId id="304" r:id="rId48"/>
    <p:sldId id="268" r:id="rId49"/>
    <p:sldId id="269" r:id="rId50"/>
    <p:sldId id="270" r:id="rId51"/>
    <p:sldId id="271" r:id="rId52"/>
    <p:sldId id="272" r:id="rId53"/>
    <p:sldId id="273" r:id="rId54"/>
    <p:sldId id="305" r:id="rId55"/>
    <p:sldId id="30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33C18-3CAF-400F-B361-97F49F8EA2D7}"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879B0-8108-466B-AEEC-5F3EA7DA84E9}" type="slidenum">
              <a:rPr lang="en-US" smtClean="0"/>
              <a:t>‹#›</a:t>
            </a:fld>
            <a:endParaRPr lang="en-US"/>
          </a:p>
        </p:txBody>
      </p:sp>
    </p:spTree>
    <p:extLst>
      <p:ext uri="{BB962C8B-B14F-4D97-AF65-F5344CB8AC3E}">
        <p14:creationId xmlns:p14="http://schemas.microsoft.com/office/powerpoint/2010/main" val="204291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879B0-8108-466B-AEEC-5F3EA7DA84E9}" type="slidenum">
              <a:rPr lang="en-US" smtClean="0"/>
              <a:t>53</a:t>
            </a:fld>
            <a:endParaRPr lang="en-US"/>
          </a:p>
        </p:txBody>
      </p:sp>
    </p:spTree>
    <p:extLst>
      <p:ext uri="{BB962C8B-B14F-4D97-AF65-F5344CB8AC3E}">
        <p14:creationId xmlns:p14="http://schemas.microsoft.com/office/powerpoint/2010/main" val="176408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122943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64322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734427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345983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921996-F91D-4AB2-BCBA-52955BC61D29}" type="datetimeFigureOut">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361201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921996-F91D-4AB2-BCBA-52955BC61D2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331377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921996-F91D-4AB2-BCBA-52955BC61D29}" type="datetimeFigureOut">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88782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921996-F91D-4AB2-BCBA-52955BC61D29}" type="datetimeFigureOut">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04806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21996-F91D-4AB2-BCBA-52955BC61D29}" type="datetimeFigureOut">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99687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921996-F91D-4AB2-BCBA-52955BC61D2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174487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921996-F91D-4AB2-BCBA-52955BC61D29}" type="datetimeFigureOut">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123986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21996-F91D-4AB2-BCBA-52955BC61D29}" type="datetimeFigureOut">
              <a:rPr lang="en-US" smtClean="0"/>
              <a:t>12/28/2022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3C1DE-3A6E-438D-95FC-3803305ABBFC}" type="slidenum">
              <a:rPr lang="en-US" smtClean="0"/>
              <a:t>‹#›</a:t>
            </a:fld>
            <a:endParaRPr lang="en-US"/>
          </a:p>
        </p:txBody>
      </p:sp>
    </p:spTree>
    <p:extLst>
      <p:ext uri="{BB962C8B-B14F-4D97-AF65-F5344CB8AC3E}">
        <p14:creationId xmlns:p14="http://schemas.microsoft.com/office/powerpoint/2010/main" val="24767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Introduction</a:t>
            </a:r>
            <a:endParaRPr lang="en-US" b="1" dirty="0"/>
          </a:p>
        </p:txBody>
      </p:sp>
      <p:sp>
        <p:nvSpPr>
          <p:cNvPr id="3" name="TextBox 2">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4" name="Picture 3">
            <a:extLst>
              <a:ext uri="{FF2B5EF4-FFF2-40B4-BE49-F238E27FC236}">
                <a16:creationId xmlns:a16="http://schemas.microsoft.com/office/drawing/2014/main" xmlns=""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3422485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8413" y="447365"/>
            <a:ext cx="10134600" cy="5935081"/>
          </a:xfrm>
          <a:prstGeom prst="rect">
            <a:avLst/>
          </a:prstGeom>
        </p:spPr>
      </p:pic>
      <p:pic>
        <p:nvPicPr>
          <p:cNvPr id="6" name="Picture 5">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05736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599" y="987823"/>
            <a:ext cx="9628413" cy="5501220"/>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90578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38187" y="295275"/>
            <a:ext cx="10715625" cy="6267450"/>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90794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8849" y="447365"/>
            <a:ext cx="10906125" cy="6067425"/>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19243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300037"/>
            <a:ext cx="10820400" cy="6257925"/>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310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9137" y="272762"/>
            <a:ext cx="10753725" cy="6124575"/>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258515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6262" y="309562"/>
            <a:ext cx="11039475" cy="6238875"/>
          </a:xfrm>
          <a:prstGeom prst="rect">
            <a:avLst/>
          </a:prstGeom>
        </p:spPr>
      </p:pic>
      <p:pic>
        <p:nvPicPr>
          <p:cNvPr id="6" name="Picture 5">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70135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4582" y="717593"/>
            <a:ext cx="10324908" cy="6185242"/>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a16="http://schemas.microsoft.com/office/drawing/2014/main" xmlns="" id="{6DCF3394-6358-2E47-5B8E-21BEFD281EB8}"/>
              </a:ext>
            </a:extLst>
          </p:cNvPr>
          <p:cNvSpPr txBox="1"/>
          <p:nvPr/>
        </p:nvSpPr>
        <p:spPr>
          <a:xfrm>
            <a:off x="-278909" y="6488668"/>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780746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9069" y="715089"/>
            <a:ext cx="10982325" cy="6019800"/>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952390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713" y="987822"/>
            <a:ext cx="10655300" cy="5492331"/>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34602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509" y="680049"/>
            <a:ext cx="10515600" cy="1325563"/>
          </a:xfrm>
        </p:spPr>
        <p:txBody>
          <a:bodyPr/>
          <a:lstStyle/>
          <a:p>
            <a:r>
              <a:rPr lang="en-US" dirty="0" smtClean="0"/>
              <a:t>Topics</a:t>
            </a:r>
            <a:endParaRPr lang="en-US" dirty="0"/>
          </a:p>
        </p:txBody>
      </p:sp>
      <p:sp>
        <p:nvSpPr>
          <p:cNvPr id="3" name="Content Placeholder 2"/>
          <p:cNvSpPr>
            <a:spLocks noGrp="1"/>
          </p:cNvSpPr>
          <p:nvPr>
            <p:ph idx="1"/>
          </p:nvPr>
        </p:nvSpPr>
        <p:spPr>
          <a:xfrm>
            <a:off x="1475509" y="2009080"/>
            <a:ext cx="10515600" cy="4351338"/>
          </a:xfrm>
        </p:spPr>
        <p:txBody>
          <a:bodyPr/>
          <a:lstStyle/>
          <a:p>
            <a:pPr lvl="0"/>
            <a:r>
              <a:rPr lang="en-US" dirty="0"/>
              <a:t>Course Outline</a:t>
            </a:r>
          </a:p>
          <a:p>
            <a:pPr lvl="0"/>
            <a:r>
              <a:rPr lang="en-US" dirty="0"/>
              <a:t>IT Infrastructure</a:t>
            </a:r>
          </a:p>
          <a:p>
            <a:pPr lvl="0"/>
            <a:r>
              <a:rPr lang="en-US" dirty="0"/>
              <a:t>SDLC</a:t>
            </a:r>
          </a:p>
          <a:p>
            <a:pPr lvl="0"/>
            <a:r>
              <a:rPr lang="en-US" dirty="0"/>
              <a:t>Waterfall vs Agile</a:t>
            </a:r>
          </a:p>
          <a:p>
            <a:pPr lvl="0"/>
            <a:r>
              <a:rPr lang="en-US" dirty="0"/>
              <a:t>Introduction to DevOps                                          </a:t>
            </a:r>
          </a:p>
          <a:p>
            <a:pPr lvl="0"/>
            <a:r>
              <a:rPr lang="en-US" dirty="0"/>
              <a:t>DevOps Road Map</a:t>
            </a:r>
          </a:p>
          <a:p>
            <a:pPr marL="0" indent="0">
              <a:buNone/>
            </a:pPr>
            <a:endParaRPr lang="en-US" dirty="0"/>
          </a:p>
        </p:txBody>
      </p:sp>
      <p:pic>
        <p:nvPicPr>
          <p:cNvPr id="4" name="Picture 3">
            <a:extLst>
              <a:ext uri="{FF2B5EF4-FFF2-40B4-BE49-F238E27FC236}">
                <a16:creationId xmlns:a16="http://schemas.microsoft.com/office/drawing/2014/main" xmlns="" id="{74B69264-9C5D-ADEF-98CB-1AF7FA690EE4}"/>
              </a:ext>
            </a:extLst>
          </p:cNvPr>
          <p:cNvPicPr>
            <a:picLocks noChangeAspect="1"/>
          </p:cNvPicPr>
          <p:nvPr/>
        </p:nvPicPr>
        <p:blipFill>
          <a:blip r:embed="rId2"/>
          <a:stretch>
            <a:fillRect/>
          </a:stretch>
        </p:blipFill>
        <p:spPr>
          <a:xfrm>
            <a:off x="10873013" y="447365"/>
            <a:ext cx="1018381" cy="540457"/>
          </a:xfrm>
          <a:prstGeom prst="rect">
            <a:avLst/>
          </a:prstGeom>
        </p:spPr>
      </p:pic>
      <p:sp>
        <p:nvSpPr>
          <p:cNvPr id="5" name="TextBox 4">
            <a:extLst>
              <a:ext uri="{FF2B5EF4-FFF2-40B4-BE49-F238E27FC236}">
                <a16:creationId xmlns:a16="http://schemas.microsoft.com/office/drawing/2014/main" xmlns="" id="{6DCF3394-6358-2E47-5B8E-21BEFD281EB8}"/>
              </a:ext>
            </a:extLst>
          </p:cNvPr>
          <p:cNvSpPr txBox="1"/>
          <p:nvPr/>
        </p:nvSpPr>
        <p:spPr>
          <a:xfrm>
            <a:off x="0" y="6550223"/>
            <a:ext cx="121920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95958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8306" y="400622"/>
            <a:ext cx="10943088" cy="6149601"/>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97863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064" y="656178"/>
            <a:ext cx="10279496" cy="589404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68623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5518" y="717593"/>
            <a:ext cx="9427937" cy="5360176"/>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2191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3748" y="563547"/>
            <a:ext cx="10409265" cy="5986676"/>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388852"/>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48740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3990" y="930827"/>
            <a:ext cx="9086886" cy="5235178"/>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390370"/>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311679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2707" y="987822"/>
            <a:ext cx="9420306" cy="5463778"/>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566062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6400" y="987822"/>
            <a:ext cx="9726613" cy="5556864"/>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8151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8050" y="987822"/>
            <a:ext cx="9224963" cy="531255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738171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0663" y="987822"/>
            <a:ext cx="9172350" cy="5298166"/>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272514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996" y="987822"/>
            <a:ext cx="9221017" cy="5362178"/>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5629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591" y="717593"/>
            <a:ext cx="10515600" cy="1325563"/>
          </a:xfrm>
        </p:spPr>
        <p:txBody>
          <a:bodyPr/>
          <a:lstStyle/>
          <a:p>
            <a:r>
              <a:rPr lang="en-US" dirty="0" smtClean="0"/>
              <a:t>Course Outline</a:t>
            </a:r>
            <a:endParaRPr lang="en-US" dirty="0"/>
          </a:p>
        </p:txBody>
      </p:sp>
      <p:sp>
        <p:nvSpPr>
          <p:cNvPr id="3" name="Content Placeholder 2"/>
          <p:cNvSpPr>
            <a:spLocks noGrp="1"/>
          </p:cNvSpPr>
          <p:nvPr>
            <p:ph idx="1"/>
          </p:nvPr>
        </p:nvSpPr>
        <p:spPr>
          <a:xfrm>
            <a:off x="1319591" y="2026458"/>
            <a:ext cx="10515600" cy="4351338"/>
          </a:xfrm>
        </p:spPr>
        <p:txBody>
          <a:bodyPr/>
          <a:lstStyle/>
          <a:p>
            <a:r>
              <a:rPr lang="en-US" dirty="0"/>
              <a:t>Introduction – 1</a:t>
            </a:r>
          </a:p>
          <a:p>
            <a:r>
              <a:rPr lang="en-US" dirty="0"/>
              <a:t>Ubuntu – 3</a:t>
            </a:r>
          </a:p>
          <a:p>
            <a:r>
              <a:rPr lang="en-US" dirty="0"/>
              <a:t>Network &amp; Security – 2</a:t>
            </a:r>
          </a:p>
          <a:p>
            <a:r>
              <a:rPr lang="en-US" dirty="0"/>
              <a:t>AWS / Azure – 8</a:t>
            </a:r>
          </a:p>
          <a:p>
            <a:r>
              <a:rPr lang="en-US" dirty="0"/>
              <a:t>Scripting – 7</a:t>
            </a:r>
          </a:p>
          <a:p>
            <a:r>
              <a:rPr lang="en-US" dirty="0"/>
              <a:t>Servers – 3</a:t>
            </a:r>
          </a:p>
          <a:p>
            <a:r>
              <a:rPr lang="en-US" dirty="0"/>
              <a:t>Ansible – 2 </a:t>
            </a:r>
          </a:p>
          <a:p>
            <a:endParaRPr lang="en-US" dirty="0"/>
          </a:p>
        </p:txBody>
      </p:sp>
      <p:pic>
        <p:nvPicPr>
          <p:cNvPr id="4" name="Picture 3">
            <a:extLst>
              <a:ext uri="{FF2B5EF4-FFF2-40B4-BE49-F238E27FC236}">
                <a16:creationId xmlns:a16="http://schemas.microsoft.com/office/drawing/2014/main" xmlns="" id="{74B69264-9C5D-ADEF-98CB-1AF7FA690EE4}"/>
              </a:ext>
            </a:extLst>
          </p:cNvPr>
          <p:cNvPicPr>
            <a:picLocks noChangeAspect="1"/>
          </p:cNvPicPr>
          <p:nvPr/>
        </p:nvPicPr>
        <p:blipFill>
          <a:blip r:embed="rId2"/>
          <a:stretch>
            <a:fillRect/>
          </a:stretch>
        </p:blipFill>
        <p:spPr>
          <a:xfrm>
            <a:off x="10873013" y="447365"/>
            <a:ext cx="1018381" cy="540457"/>
          </a:xfrm>
          <a:prstGeom prst="rect">
            <a:avLst/>
          </a:prstGeom>
        </p:spPr>
      </p:pic>
      <p:sp>
        <p:nvSpPr>
          <p:cNvPr id="5" name="TextBox 4">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062022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9899" y="987822"/>
            <a:ext cx="9133113" cy="5295472"/>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31996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400" y="987823"/>
            <a:ext cx="9450613" cy="5442504"/>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966082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312" y="866775"/>
            <a:ext cx="11763375" cy="5124450"/>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65069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 y="714375"/>
            <a:ext cx="11753850" cy="5429250"/>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883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1463" y="987822"/>
            <a:ext cx="9861550" cy="5324273"/>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4793575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6225" y="676275"/>
            <a:ext cx="11639550" cy="5505450"/>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54584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0300" y="987822"/>
            <a:ext cx="9742713" cy="5501163"/>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9713709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2175" y="987822"/>
            <a:ext cx="10664825" cy="5394110"/>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904586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4971" y="773236"/>
            <a:ext cx="10088042" cy="5776987"/>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728810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270" y="881366"/>
            <a:ext cx="10886933" cy="5480497"/>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55636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65646" y="987822"/>
            <a:ext cx="9537700" cy="5335379"/>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471596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212" y="672872"/>
            <a:ext cx="10315801" cy="595176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37578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6494" y="987822"/>
            <a:ext cx="9407009" cy="5367338"/>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5425206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5013" y="987822"/>
            <a:ext cx="9374188" cy="5251169"/>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70173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2388" y="987822"/>
            <a:ext cx="10080625" cy="5712937"/>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43192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812" y="753175"/>
            <a:ext cx="10243480" cy="548371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18219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9100" y="987822"/>
            <a:ext cx="9713913" cy="5507629"/>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799091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3732" y="784978"/>
            <a:ext cx="9863432" cy="576524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9937809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04" y="815462"/>
            <a:ext cx="10890843" cy="5485041"/>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22943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55775" y="718127"/>
            <a:ext cx="7867650" cy="5181600"/>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2408813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88" y="671711"/>
            <a:ext cx="10515600" cy="1325563"/>
          </a:xfrm>
        </p:spPr>
        <p:txBody>
          <a:bodyPr/>
          <a:lstStyle/>
          <a:p>
            <a:pPr algn="ctr"/>
            <a:r>
              <a:rPr lang="en-US" b="1" dirty="0" smtClean="0"/>
              <a:t>SDLC Models/Methodologies</a:t>
            </a:r>
            <a:endParaRPr lang="en-US" b="1" dirty="0"/>
          </a:p>
        </p:txBody>
      </p:sp>
      <p:sp>
        <p:nvSpPr>
          <p:cNvPr id="3" name="Text Placeholder 2"/>
          <p:cNvSpPr>
            <a:spLocks noGrp="1"/>
          </p:cNvSpPr>
          <p:nvPr>
            <p:ph type="body" idx="1"/>
          </p:nvPr>
        </p:nvSpPr>
        <p:spPr>
          <a:xfrm>
            <a:off x="1044745" y="1500883"/>
            <a:ext cx="5157787" cy="823912"/>
          </a:xfrm>
        </p:spPr>
        <p:txBody>
          <a:bodyPr/>
          <a:lstStyle/>
          <a:p>
            <a:r>
              <a:rPr lang="en-US" dirty="0" smtClean="0"/>
              <a:t>Waterfall Model </a:t>
            </a:r>
            <a:endParaRPr lang="en-US" dirty="0"/>
          </a:p>
        </p:txBody>
      </p:sp>
      <p:sp>
        <p:nvSpPr>
          <p:cNvPr id="4" name="Content Placeholder 3"/>
          <p:cNvSpPr>
            <a:spLocks noGrp="1"/>
          </p:cNvSpPr>
          <p:nvPr>
            <p:ph sz="half" idx="2"/>
          </p:nvPr>
        </p:nvSpPr>
        <p:spPr/>
        <p:txBody>
          <a:bodyPr>
            <a:normAutofit fontScale="85000" lnSpcReduction="20000"/>
          </a:bodyPr>
          <a:lstStyle/>
          <a:p>
            <a:pPr algn="just"/>
            <a:r>
              <a:rPr lang="en-US" dirty="0" smtClean="0"/>
              <a:t>Waterfall represents </a:t>
            </a:r>
            <a:r>
              <a:rPr lang="en-US" dirty="0"/>
              <a:t>the oldest, simplest, and most structured methodology. Each phase depends on the outcome of the previous phase, and all phases run sequentially. This model provides discipline and gives a tangible output at the end of each phase. However, this model doesn’t work well when flexibility is a requirement. There is little room for change once a phase is deemed complete, as changes can affect the cost, delivery time, and quality of the software.</a:t>
            </a:r>
          </a:p>
        </p:txBody>
      </p:sp>
      <p:sp>
        <p:nvSpPr>
          <p:cNvPr id="5" name="Text Placeholder 4"/>
          <p:cNvSpPr>
            <a:spLocks noGrp="1"/>
          </p:cNvSpPr>
          <p:nvPr>
            <p:ph type="body" sz="quarter" idx="3"/>
          </p:nvPr>
        </p:nvSpPr>
        <p:spPr>
          <a:xfrm>
            <a:off x="6433853" y="1508301"/>
            <a:ext cx="5183188" cy="823912"/>
          </a:xfrm>
        </p:spPr>
        <p:txBody>
          <a:bodyPr/>
          <a:lstStyle/>
          <a:p>
            <a:r>
              <a:rPr lang="en-US" dirty="0" smtClean="0"/>
              <a:t>Agile </a:t>
            </a:r>
            <a:endParaRPr lang="en-US" dirty="0"/>
          </a:p>
        </p:txBody>
      </p:sp>
      <p:sp>
        <p:nvSpPr>
          <p:cNvPr id="6" name="Content Placeholder 5"/>
          <p:cNvSpPr>
            <a:spLocks noGrp="1"/>
          </p:cNvSpPr>
          <p:nvPr>
            <p:ph sz="quarter" idx="4"/>
          </p:nvPr>
        </p:nvSpPr>
        <p:spPr>
          <a:xfrm>
            <a:off x="6159500" y="2505075"/>
            <a:ext cx="5183188" cy="3684588"/>
          </a:xfrm>
        </p:spPr>
        <p:txBody>
          <a:bodyPr>
            <a:normAutofit fontScale="85000" lnSpcReduction="10000"/>
          </a:bodyPr>
          <a:lstStyle/>
          <a:p>
            <a:pPr algn="just"/>
            <a:r>
              <a:rPr lang="en-US" dirty="0"/>
              <a:t>The agile methodology produces ongoing release cycles, each featuring small, incremental changes from the previous release. At each iteration, the product is tested. The agile model helps teams identify and address small issues in projects before they evolve into more significant problems. Teams can also engage business stakeholders and get their feedback throughout the development process.</a:t>
            </a:r>
          </a:p>
        </p:txBody>
      </p:sp>
      <p:pic>
        <p:nvPicPr>
          <p:cNvPr id="7" name="Picture 6">
            <a:extLst>
              <a:ext uri="{FF2B5EF4-FFF2-40B4-BE49-F238E27FC236}">
                <a16:creationId xmlns:a16="http://schemas.microsoft.com/office/drawing/2014/main" xmlns="" id="{74B69264-9C5D-ADEF-98CB-1AF7FA690EE4}"/>
              </a:ext>
            </a:extLst>
          </p:cNvPr>
          <p:cNvPicPr>
            <a:picLocks noChangeAspect="1"/>
          </p:cNvPicPr>
          <p:nvPr/>
        </p:nvPicPr>
        <p:blipFill>
          <a:blip r:embed="rId2"/>
          <a:stretch>
            <a:fillRect/>
          </a:stretch>
        </p:blipFill>
        <p:spPr>
          <a:xfrm>
            <a:off x="10873013" y="447365"/>
            <a:ext cx="1018381" cy="540457"/>
          </a:xfrm>
          <a:prstGeom prst="rect">
            <a:avLst/>
          </a:prstGeom>
        </p:spPr>
      </p:pic>
      <p:sp>
        <p:nvSpPr>
          <p:cNvPr id="8" name="TextBox 7">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800841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821" y="1016659"/>
            <a:ext cx="9639976" cy="5422487"/>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936513" y="36512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0905745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43025" y="1233487"/>
            <a:ext cx="9505950" cy="439102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38311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575" y="1109662"/>
            <a:ext cx="9086850" cy="4638675"/>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640594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32" y="526240"/>
            <a:ext cx="10515600" cy="1325563"/>
          </a:xfrm>
        </p:spPr>
        <p:txBody>
          <a:bodyPr/>
          <a:lstStyle/>
          <a:p>
            <a:pPr algn="ctr"/>
            <a:r>
              <a:rPr lang="en-US" b="1" dirty="0" smtClean="0"/>
              <a:t>What is DevOps?</a:t>
            </a:r>
            <a:endParaRPr lang="en-US" b="1" dirty="0"/>
          </a:p>
        </p:txBody>
      </p:sp>
      <p:sp>
        <p:nvSpPr>
          <p:cNvPr id="3" name="Content Placeholder 2"/>
          <p:cNvSpPr>
            <a:spLocks noGrp="1"/>
          </p:cNvSpPr>
          <p:nvPr>
            <p:ph idx="1"/>
          </p:nvPr>
        </p:nvSpPr>
        <p:spPr>
          <a:xfrm>
            <a:off x="817732" y="1593353"/>
            <a:ext cx="10515600" cy="4351338"/>
          </a:xfrm>
        </p:spPr>
        <p:txBody>
          <a:bodyPr/>
          <a:lstStyle/>
          <a:p>
            <a:pPr algn="just"/>
            <a:r>
              <a:rPr lang="en-US" dirty="0"/>
              <a:t>DevOps is a set of practices that combines software development and IT operations. It aims to shorten the systems development life cycle and provide continuous delivery with high software quality. DevOps is complementary to agile software development; several DevOps aspects came from the agile way of working.</a:t>
            </a:r>
          </a:p>
        </p:txBody>
      </p:sp>
      <p:pic>
        <p:nvPicPr>
          <p:cNvPr id="4" name="Picture 3"/>
          <p:cNvPicPr>
            <a:picLocks noChangeAspect="1"/>
          </p:cNvPicPr>
          <p:nvPr/>
        </p:nvPicPr>
        <p:blipFill>
          <a:blip r:embed="rId2"/>
          <a:stretch>
            <a:fillRect/>
          </a:stretch>
        </p:blipFill>
        <p:spPr>
          <a:xfrm>
            <a:off x="2666736" y="3560902"/>
            <a:ext cx="6817591" cy="2869586"/>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7565296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791" y="272955"/>
            <a:ext cx="10172985" cy="931712"/>
          </a:xfrm>
        </p:spPr>
        <p:txBody>
          <a:bodyPr>
            <a:normAutofit/>
          </a:bodyPr>
          <a:lstStyle/>
          <a:p>
            <a:r>
              <a:rPr lang="en-US" sz="3600" b="1" dirty="0"/>
              <a:t>Agile vs DevOps – Key Differences </a:t>
            </a:r>
            <a:endParaRPr lang="en-US" sz="3600" dirty="0"/>
          </a:p>
        </p:txBody>
      </p:sp>
      <p:sp>
        <p:nvSpPr>
          <p:cNvPr id="4" name="Text Placeholder 3"/>
          <p:cNvSpPr>
            <a:spLocks noGrp="1"/>
          </p:cNvSpPr>
          <p:nvPr>
            <p:ph type="body" idx="1"/>
          </p:nvPr>
        </p:nvSpPr>
        <p:spPr>
          <a:xfrm>
            <a:off x="1282416" y="704925"/>
            <a:ext cx="5157787" cy="823912"/>
          </a:xfrm>
        </p:spPr>
        <p:txBody>
          <a:bodyPr/>
          <a:lstStyle/>
          <a:p>
            <a:r>
              <a:rPr lang="en-US" dirty="0" smtClean="0"/>
              <a:t>Agile					</a:t>
            </a:r>
            <a:endParaRPr lang="en-US" dirty="0"/>
          </a:p>
        </p:txBody>
      </p:sp>
      <p:sp>
        <p:nvSpPr>
          <p:cNvPr id="5" name="Content Placeholder 4"/>
          <p:cNvSpPr>
            <a:spLocks noGrp="1"/>
          </p:cNvSpPr>
          <p:nvPr>
            <p:ph sz="half" idx="2"/>
          </p:nvPr>
        </p:nvSpPr>
        <p:spPr>
          <a:xfrm>
            <a:off x="1023582" y="1636161"/>
            <a:ext cx="4973992" cy="5184771"/>
          </a:xfrm>
        </p:spPr>
        <p:txBody>
          <a:bodyPr>
            <a:normAutofit/>
          </a:bodyPr>
          <a:lstStyle/>
          <a:p>
            <a:r>
              <a:rPr lang="en-US" sz="2400" dirty="0" smtClean="0"/>
              <a:t>Focus </a:t>
            </a:r>
            <a:r>
              <a:rPr lang="en-US" sz="2400" dirty="0"/>
              <a:t>on quicker reaction </a:t>
            </a:r>
            <a:r>
              <a:rPr lang="en-US" sz="2400" dirty="0" smtClean="0"/>
              <a:t>time</a:t>
            </a:r>
          </a:p>
          <a:p>
            <a:r>
              <a:rPr lang="en-US" sz="2400" dirty="0" smtClean="0"/>
              <a:t>Agile sees individuals responsible </a:t>
            </a:r>
            <a:r>
              <a:rPr lang="en-US" sz="2400" dirty="0"/>
              <a:t>for different roles throughout the </a:t>
            </a:r>
            <a:r>
              <a:rPr lang="en-US" sz="2400" dirty="0" smtClean="0"/>
              <a:t>process</a:t>
            </a:r>
          </a:p>
          <a:p>
            <a:r>
              <a:rPr lang="en-US" sz="2400" dirty="0" smtClean="0"/>
              <a:t>Looks </a:t>
            </a:r>
            <a:r>
              <a:rPr lang="en-US" sz="2400" dirty="0"/>
              <a:t>at software </a:t>
            </a:r>
            <a:r>
              <a:rPr lang="en-US" sz="2400" dirty="0" smtClean="0"/>
              <a:t>development</a:t>
            </a:r>
          </a:p>
          <a:p>
            <a:r>
              <a:rPr lang="en-US" sz="2400" dirty="0"/>
              <a:t>Agile is more well known for </a:t>
            </a:r>
            <a:r>
              <a:rPr lang="en-US" sz="2400" dirty="0" smtClean="0"/>
              <a:t>lean-approach</a:t>
            </a:r>
          </a:p>
          <a:p>
            <a:r>
              <a:rPr lang="en-US" sz="2400" dirty="0"/>
              <a:t>The agile approach works in sprints, which can have durations ranging from a week to about a </a:t>
            </a:r>
            <a:r>
              <a:rPr lang="en-US" sz="2400" dirty="0" smtClean="0"/>
              <a:t>month</a:t>
            </a:r>
          </a:p>
          <a:p>
            <a:r>
              <a:rPr lang="en-US" sz="2400" dirty="0"/>
              <a:t>An agile approach is also geared for fluctuating change</a:t>
            </a:r>
          </a:p>
        </p:txBody>
      </p:sp>
      <p:sp>
        <p:nvSpPr>
          <p:cNvPr id="6" name="Text Placeholder 5"/>
          <p:cNvSpPr>
            <a:spLocks noGrp="1"/>
          </p:cNvSpPr>
          <p:nvPr>
            <p:ph type="body" sz="quarter" idx="3"/>
          </p:nvPr>
        </p:nvSpPr>
        <p:spPr>
          <a:xfrm>
            <a:off x="6440203" y="710725"/>
            <a:ext cx="5183188" cy="823912"/>
          </a:xfrm>
        </p:spPr>
        <p:txBody>
          <a:bodyPr/>
          <a:lstStyle/>
          <a:p>
            <a:r>
              <a:rPr lang="en-US" dirty="0" smtClean="0"/>
              <a:t>DevOps</a:t>
            </a:r>
            <a:endParaRPr lang="en-US" dirty="0"/>
          </a:p>
        </p:txBody>
      </p:sp>
      <p:sp>
        <p:nvSpPr>
          <p:cNvPr id="7" name="Content Placeholder 6"/>
          <p:cNvSpPr>
            <a:spLocks noGrp="1"/>
          </p:cNvSpPr>
          <p:nvPr>
            <p:ph sz="quarter" idx="4"/>
          </p:nvPr>
        </p:nvSpPr>
        <p:spPr>
          <a:xfrm>
            <a:off x="6196084" y="1636161"/>
            <a:ext cx="5084692" cy="5152564"/>
          </a:xfrm>
        </p:spPr>
        <p:txBody>
          <a:bodyPr>
            <a:normAutofit/>
          </a:bodyPr>
          <a:lstStyle/>
          <a:p>
            <a:r>
              <a:rPr lang="en-US" sz="2400" dirty="0" smtClean="0"/>
              <a:t>Focus </a:t>
            </a:r>
            <a:r>
              <a:rPr lang="en-US" sz="2400" dirty="0"/>
              <a:t>on quicker release </a:t>
            </a:r>
            <a:r>
              <a:rPr lang="en-US" sz="2400" dirty="0" smtClean="0"/>
              <a:t>times</a:t>
            </a:r>
          </a:p>
          <a:p>
            <a:r>
              <a:rPr lang="en-US" sz="2400" dirty="0" smtClean="0"/>
              <a:t>DevOps team is </a:t>
            </a:r>
            <a:r>
              <a:rPr lang="en-US" sz="2400" dirty="0"/>
              <a:t>accountable for </a:t>
            </a:r>
            <a:r>
              <a:rPr lang="en-US" sz="2400" dirty="0" smtClean="0"/>
              <a:t>everything</a:t>
            </a:r>
          </a:p>
          <a:p>
            <a:r>
              <a:rPr lang="en-US" sz="2400" dirty="0" smtClean="0"/>
              <a:t>Looks </a:t>
            </a:r>
            <a:r>
              <a:rPr lang="en-US" sz="2400" dirty="0"/>
              <a:t>at providing sequential business solutions at a rapid </a:t>
            </a:r>
            <a:r>
              <a:rPr lang="en-US" sz="2400" dirty="0" smtClean="0"/>
              <a:t>pace</a:t>
            </a:r>
          </a:p>
          <a:p>
            <a:r>
              <a:rPr lang="en-US" sz="2400" dirty="0"/>
              <a:t>For DevOps, it’s more about reducing </a:t>
            </a:r>
            <a:r>
              <a:rPr lang="en-US" sz="2400" dirty="0" smtClean="0"/>
              <a:t>costs</a:t>
            </a:r>
          </a:p>
          <a:p>
            <a:r>
              <a:rPr lang="en-US" sz="2400" dirty="0"/>
              <a:t>On the other hand, DevOps emphasizes may have released several times a day</a:t>
            </a:r>
            <a:r>
              <a:rPr lang="en-US" sz="2400" dirty="0" smtClean="0"/>
              <a:t>.</a:t>
            </a:r>
          </a:p>
          <a:p>
            <a:r>
              <a:rPr lang="en-US" sz="2400" dirty="0"/>
              <a:t>DevOps places emphasis on regular testing and delivery</a:t>
            </a:r>
            <a:endParaRPr lang="en-US" sz="2400" dirty="0" smtClean="0"/>
          </a:p>
          <a:p>
            <a:endParaRPr lang="en-US" sz="2400" dirty="0" smtClean="0"/>
          </a:p>
          <a:p>
            <a:endParaRPr lang="en-US" sz="2400" dirty="0" smtClean="0"/>
          </a:p>
          <a:p>
            <a:endParaRPr lang="en-US" sz="2400" dirty="0"/>
          </a:p>
        </p:txBody>
      </p:sp>
      <p:pic>
        <p:nvPicPr>
          <p:cNvPr id="8" name="Picture 7">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9" name="TextBox 8">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40777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7557" y="987822"/>
            <a:ext cx="9450613" cy="5334249"/>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702610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2767" y="548674"/>
            <a:ext cx="6905768" cy="5679091"/>
          </a:xfrm>
          <a:prstGeom prst="rect">
            <a:avLst/>
          </a:prstGeom>
        </p:spPr>
      </p:pic>
      <p:pic>
        <p:nvPicPr>
          <p:cNvPr id="3" name="Picture 2">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5" name="TextBox 4">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963452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734" y="1117125"/>
            <a:ext cx="9428972" cy="5303796"/>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946350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0060" y="1114023"/>
            <a:ext cx="9439998" cy="5309999"/>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292523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5312" y="323850"/>
            <a:ext cx="11001375" cy="6210300"/>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995406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1500" y="333375"/>
            <a:ext cx="11049000" cy="6191250"/>
          </a:xfrm>
          <a:prstGeom prst="rect">
            <a:avLst/>
          </a:prstGeom>
        </p:spPr>
      </p:pic>
      <p:pic>
        <p:nvPicPr>
          <p:cNvPr id="5" name="Picture 4">
            <a:extLst>
              <a:ext uri="{FF2B5EF4-FFF2-40B4-BE49-F238E27FC236}">
                <a16:creationId xmlns:a16="http://schemas.microsoft.com/office/drawing/2014/main" xmlns=""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a16="http://schemas.microsoft.com/office/drawing/2014/main" xmlns=""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80557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2051</TotalTime>
  <Words>363</Words>
  <Application>Microsoft Office PowerPoint</Application>
  <PresentationFormat>Widescreen</PresentationFormat>
  <Paragraphs>95</Paragraphs>
  <Slides>55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Introduction</vt:lpstr>
      <vt:lpstr>Topics</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SDLC Models/Methodologies</vt:lpstr>
      <vt:lpstr>PowerPoint Presentation</vt:lpstr>
      <vt:lpstr>PowerPoint Presentation</vt:lpstr>
      <vt:lpstr>What is DevOps?</vt:lpstr>
      <vt:lpstr>Agile vs DevOps – Key Differences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Muhammad Faran Tahir</dc:creator>
  <cp:lastModifiedBy>Mehar Hamid Majeed</cp:lastModifiedBy>
  <cp:revision>120</cp:revision>
  <dcterms:created xsi:type="dcterms:W3CDTF">2022-11-29T07:28:02Z</dcterms:created>
  <dcterms:modified xsi:type="dcterms:W3CDTF">2022-12-28T07:39:17Z</dcterms:modified>
</cp:coreProperties>
</file>